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0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79" d="100"/>
          <a:sy n="79" d="100"/>
        </p:scale>
        <p:origin x="1219" y="6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18.03.2025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18.03.2025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18.03.2025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50169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Kształtowanie kompetencji w obszarze logistyki jako odpowiedź na zmieniające się potrzeby rynku pracy w dobie wyzwań Zielonego Ładu i transformacji cyfrowej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503" y="5258200"/>
            <a:ext cx="7920037" cy="1080000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Międzynarodowa Wyższa Szkoła Logistyki i Transportu we Wrocławiu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D6D54AE-2FE5-48FA-BD21-AC71D21B7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8480"/>
            <a:ext cx="10691813" cy="14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826" y="905004"/>
            <a:ext cx="5904656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8 – Powołanie zespołu edukatorów programów dydaktycznych wykorzystujących VR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906" y="2339677"/>
            <a:ext cx="4435027" cy="4536504"/>
          </a:xfrm>
        </p:spPr>
        <p:txBody>
          <a:bodyPr>
            <a:normAutofit/>
          </a:bodyPr>
          <a:lstStyle/>
          <a:p>
            <a:r>
              <a:rPr lang="pl-PL" dirty="0"/>
              <a:t>Kursy podnoszące kompetencje dydaktyczne z zakresu VR</a:t>
            </a:r>
          </a:p>
          <a:p>
            <a:pPr lvl="1"/>
            <a:r>
              <a:rPr lang="pl-PL" dirty="0"/>
              <a:t>Podstawy pracy z wykorzystaniem technologii wirtualnej rzeczywistości</a:t>
            </a:r>
          </a:p>
          <a:p>
            <a:pPr lvl="1"/>
            <a:r>
              <a:rPr lang="pl-PL" dirty="0"/>
              <a:t>Metodyka prowadzenia zajęć z wykorzystaniem VR</a:t>
            </a:r>
          </a:p>
          <a:p>
            <a:pPr lvl="1"/>
            <a:r>
              <a:rPr lang="pl-PL" dirty="0"/>
              <a:t>Projektowanie zajęć wykorzystujących technologię wirtualnej rzeczywistości</a:t>
            </a:r>
          </a:p>
          <a:p>
            <a:r>
              <a:rPr lang="pl-PL" dirty="0"/>
              <a:t>Zakup sprzętu i licencji</a:t>
            </a:r>
          </a:p>
          <a:p>
            <a:r>
              <a:rPr lang="pl-PL" dirty="0"/>
              <a:t>Warsztaty tworzenia filmów VR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427994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6" y="905004"/>
            <a:ext cx="4752528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9 – Laboratorium </a:t>
            </a:r>
            <a:r>
              <a:rPr lang="pl-PL" sz="2000" dirty="0" err="1"/>
              <a:t>logistyczno</a:t>
            </a:r>
            <a:r>
              <a:rPr lang="pl-PL" sz="2000" dirty="0"/>
              <a:t> - magazynowe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2546" y="2159277"/>
            <a:ext cx="4625825" cy="5040560"/>
          </a:xfrm>
        </p:spPr>
        <p:txBody>
          <a:bodyPr>
            <a:normAutofit/>
          </a:bodyPr>
          <a:lstStyle/>
          <a:p>
            <a:r>
              <a:rPr lang="pl-PL" dirty="0"/>
              <a:t>Systemu automatycznej identyfikacji OMR/OCR (oprogramowanie oraz sprzęt) - pozwala na odczytywanie symboli np. z etykiet logistycznych, a co za tym idzie umożliwia automatyzacje procesów</a:t>
            </a:r>
          </a:p>
          <a:p>
            <a:r>
              <a:rPr lang="pl-PL" dirty="0"/>
              <a:t>system kompletacji zamówień - </a:t>
            </a:r>
            <a:r>
              <a:rPr lang="pl-PL" dirty="0" err="1"/>
              <a:t>Pick</a:t>
            </a:r>
            <a:r>
              <a:rPr lang="pl-PL" dirty="0"/>
              <a:t>-by-</a:t>
            </a:r>
            <a:r>
              <a:rPr lang="pl-PL" dirty="0" err="1"/>
              <a:t>systems</a:t>
            </a:r>
            <a:endParaRPr lang="pl-PL" dirty="0"/>
          </a:p>
          <a:p>
            <a:r>
              <a:rPr lang="pl-PL" dirty="0"/>
              <a:t>System AS/RS (np. Magazyn wertykalny) - zbudowany na pionowej strukturze nośnej, w której wejście i wyjście towarów jest zautomatyzowane dzięki zastosowaniu wózka wahadłowego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215633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6" y="905004"/>
            <a:ext cx="4752528" cy="57057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Wskaźniki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6733" y="1614111"/>
            <a:ext cx="4625825" cy="5040560"/>
          </a:xfrm>
        </p:spPr>
        <p:txBody>
          <a:bodyPr>
            <a:normAutofit/>
          </a:bodyPr>
          <a:lstStyle/>
          <a:p>
            <a:r>
              <a:rPr lang="pl-PL" dirty="0"/>
              <a:t>Liczba studentów objętych wsparciem w zakresie nabywania i rozwoju kompetencji lub kwalifikacji – 220</a:t>
            </a:r>
          </a:p>
          <a:p>
            <a:r>
              <a:rPr lang="pl-PL" dirty="0"/>
              <a:t>Liczba osób z kadry akademickiej objętych wsparciem w zakresie nabywania i rozwoju kompetencji lub kwalifikacji - 16</a:t>
            </a:r>
          </a:p>
          <a:p>
            <a:r>
              <a:rPr lang="pl-PL" dirty="0"/>
              <a:t>Liczba studentów, którzy uczestniczyli w stażach wspieranych ze środków EFS - 80</a:t>
            </a:r>
          </a:p>
          <a:p>
            <a:r>
              <a:rPr lang="pl-PL" dirty="0"/>
              <a:t>Liczba osób uczestniczących w kształceniu na poziomie wyższym, które nabyły kompetencje lub kwalifikacje dzięki wsparciu EFS+ - 214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26468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projekty@msl.com.pl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C127730-EE1E-4946-9881-C79D41DF23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2" b="33322"/>
          <a:stretch>
            <a:fillRect/>
          </a:stretch>
        </p:blipFill>
        <p:spPr>
          <a:xfrm>
            <a:off x="1025525" y="0"/>
            <a:ext cx="8640763" cy="5221288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113A02C-8AAA-44AA-AD66-1A62D6B3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157"/>
            <a:ext cx="10691813" cy="14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882" y="827710"/>
            <a:ext cx="4320000" cy="575745"/>
          </a:xfrm>
        </p:spPr>
        <p:txBody>
          <a:bodyPr>
            <a:normAutofit/>
          </a:bodyPr>
          <a:lstStyle/>
          <a:p>
            <a:r>
              <a:rPr lang="pl-PL" sz="2400" dirty="0"/>
              <a:t>Okres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882" y="1475581"/>
            <a:ext cx="4536406" cy="5184258"/>
          </a:xfrm>
        </p:spPr>
        <p:txBody>
          <a:bodyPr/>
          <a:lstStyle/>
          <a:p>
            <a:r>
              <a:rPr lang="pl-PL" dirty="0"/>
              <a:t>Data rozpoczęcia realizacji projektu</a:t>
            </a:r>
          </a:p>
          <a:p>
            <a:pPr lvl="1"/>
            <a:r>
              <a:rPr lang="pl-PL" dirty="0"/>
              <a:t>2025-02-01</a:t>
            </a:r>
          </a:p>
          <a:p>
            <a:pPr marL="503971" lvl="1" indent="0">
              <a:buNone/>
            </a:pPr>
            <a:endParaRPr lang="pl-PL" dirty="0"/>
          </a:p>
          <a:p>
            <a:r>
              <a:rPr lang="pl-PL" dirty="0"/>
              <a:t>Data zakończenia realizacji projektu</a:t>
            </a:r>
          </a:p>
          <a:p>
            <a:pPr lvl="1"/>
            <a:r>
              <a:rPr lang="pl-PL" dirty="0"/>
              <a:t>2029-10-31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>
                <a:latin typeface="Arial" panose="020B0604020202020204" pitchFamily="34" charset="0"/>
              </a:rPr>
              <a:t>7 825 804,25 PLN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r>
              <a:rPr lang="pl-PL" dirty="0"/>
              <a:t>6 019 204,25 PLN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3A3AE0C-D961-445B-80B0-93EB080C1132}"/>
              </a:ext>
            </a:extLst>
          </p:cNvPr>
          <p:cNvSpPr txBox="1">
            <a:spLocks/>
          </p:cNvSpPr>
          <p:nvPr/>
        </p:nvSpPr>
        <p:spPr>
          <a:xfrm>
            <a:off x="5129882" y="3707711"/>
            <a:ext cx="4320000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400" dirty="0"/>
              <a:t>Wartość projektu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F2438A18-DC6E-447D-B67D-5F40032D1A63}"/>
              </a:ext>
            </a:extLst>
          </p:cNvPr>
          <p:cNvSpPr txBox="1">
            <a:spLocks/>
          </p:cNvSpPr>
          <p:nvPr/>
        </p:nvSpPr>
        <p:spPr>
          <a:xfrm>
            <a:off x="5057874" y="5183775"/>
            <a:ext cx="4968552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Wartość dofinansowania projektu</a:t>
            </a:r>
          </a:p>
        </p:txBody>
      </p:sp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50" y="971525"/>
            <a:ext cx="5400600" cy="8638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1 – studia licencjackie </a:t>
            </a:r>
            <a:br>
              <a:rPr lang="pl-PL" sz="2000" dirty="0"/>
            </a:br>
            <a:r>
              <a:rPr lang="pl-PL" sz="2000" dirty="0"/>
              <a:t>CYFRYZACJA SYSTEMÓW LOGISTYCZNYCH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3521" y="2699717"/>
            <a:ext cx="4536406" cy="3960122"/>
          </a:xfrm>
        </p:spPr>
        <p:txBody>
          <a:bodyPr/>
          <a:lstStyle/>
          <a:p>
            <a:r>
              <a:rPr lang="pl-PL" dirty="0"/>
              <a:t>Modyfikacja programu studiów</a:t>
            </a:r>
          </a:p>
          <a:p>
            <a:r>
              <a:rPr lang="pl-PL" dirty="0"/>
              <a:t>Opracowanie sylabusów </a:t>
            </a:r>
          </a:p>
          <a:p>
            <a:r>
              <a:rPr lang="pl-PL" dirty="0"/>
              <a:t>Nagrania e-learning</a:t>
            </a:r>
          </a:p>
          <a:p>
            <a:r>
              <a:rPr lang="pl-PL" dirty="0"/>
              <a:t>Opracowanie monografii i podręczników</a:t>
            </a:r>
          </a:p>
          <a:p>
            <a:r>
              <a:rPr lang="pl-PL" dirty="0"/>
              <a:t>Realizacja 2 edycji studiów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211267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50" y="971525"/>
            <a:ext cx="5400600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2 – studia licencjackie </a:t>
            </a:r>
            <a:br>
              <a:rPr lang="pl-PL" sz="2000" dirty="0"/>
            </a:br>
            <a:r>
              <a:rPr lang="pl-PL" sz="2000" dirty="0"/>
              <a:t>ZRÓWNOWAŻONA LOGISTYKA HANDLU </a:t>
            </a:r>
            <a:br>
              <a:rPr lang="pl-PL" sz="2000" dirty="0"/>
            </a:br>
            <a:r>
              <a:rPr lang="pl-PL" sz="2000" dirty="0"/>
              <a:t>I DYSTRYBUCJI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3521" y="2699717"/>
            <a:ext cx="4536406" cy="3960122"/>
          </a:xfrm>
        </p:spPr>
        <p:txBody>
          <a:bodyPr/>
          <a:lstStyle/>
          <a:p>
            <a:r>
              <a:rPr lang="pl-PL" dirty="0"/>
              <a:t>Modyfikacja programu studiów</a:t>
            </a:r>
          </a:p>
          <a:p>
            <a:r>
              <a:rPr lang="pl-PL" dirty="0"/>
              <a:t>Opracowanie sylabusów </a:t>
            </a:r>
          </a:p>
          <a:p>
            <a:r>
              <a:rPr lang="pl-PL" dirty="0"/>
              <a:t>Nagrania e-learning</a:t>
            </a:r>
          </a:p>
          <a:p>
            <a:r>
              <a:rPr lang="pl-PL" dirty="0"/>
              <a:t>Opracowanie monografii i podręczników</a:t>
            </a:r>
          </a:p>
          <a:p>
            <a:r>
              <a:rPr lang="pl-PL" dirty="0"/>
              <a:t>Realizacja 2 edycji studiów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313331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50" y="971525"/>
            <a:ext cx="5400600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3 – studia magisterskie </a:t>
            </a:r>
            <a:br>
              <a:rPr lang="pl-PL" sz="2000" dirty="0"/>
            </a:br>
            <a:r>
              <a:rPr lang="pl-PL" sz="2000" dirty="0"/>
              <a:t>ZRÓWNOWAŻONY ROZWÓJ W LOGISTYCE PRZYSZŁOŚCI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3521" y="2699717"/>
            <a:ext cx="4536406" cy="3960122"/>
          </a:xfrm>
        </p:spPr>
        <p:txBody>
          <a:bodyPr/>
          <a:lstStyle/>
          <a:p>
            <a:r>
              <a:rPr lang="pl-PL" dirty="0"/>
              <a:t>Modyfikacja programu studiów</a:t>
            </a:r>
          </a:p>
          <a:p>
            <a:r>
              <a:rPr lang="pl-PL" dirty="0"/>
              <a:t>Opracowanie sylabusów </a:t>
            </a:r>
          </a:p>
          <a:p>
            <a:r>
              <a:rPr lang="pl-PL" dirty="0"/>
              <a:t>Nagrania e-learning</a:t>
            </a:r>
          </a:p>
          <a:p>
            <a:r>
              <a:rPr lang="pl-PL" dirty="0"/>
              <a:t>Opracowanie monografii i podręczników</a:t>
            </a:r>
          </a:p>
          <a:p>
            <a:r>
              <a:rPr lang="pl-PL" dirty="0"/>
              <a:t>Realizacja 2 edycji studiów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41742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50" y="971525"/>
            <a:ext cx="5400600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4 – Staże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3521" y="2699717"/>
            <a:ext cx="4536406" cy="3960122"/>
          </a:xfrm>
        </p:spPr>
        <p:txBody>
          <a:bodyPr/>
          <a:lstStyle/>
          <a:p>
            <a:r>
              <a:rPr lang="pl-PL" dirty="0"/>
              <a:t>dla studentów studiów licencjackich</a:t>
            </a:r>
          </a:p>
          <a:p>
            <a:r>
              <a:rPr lang="pl-PL" dirty="0"/>
              <a:t>320 godzin stażu</a:t>
            </a:r>
          </a:p>
          <a:p>
            <a:r>
              <a:rPr lang="pl-PL" dirty="0"/>
              <a:t>w firmach z branży TSL</a:t>
            </a:r>
          </a:p>
          <a:p>
            <a:r>
              <a:rPr lang="pl-PL" dirty="0"/>
              <a:t>80 osób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221761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488" y="359838"/>
            <a:ext cx="5400600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5 – Szkolenia/ kursy dla studentów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1890" y="900113"/>
            <a:ext cx="4968552" cy="6480124"/>
          </a:xfrm>
        </p:spPr>
        <p:txBody>
          <a:bodyPr>
            <a:normAutofit/>
          </a:bodyPr>
          <a:lstStyle/>
          <a:p>
            <a:r>
              <a:rPr lang="pl-PL" dirty="0"/>
              <a:t>Efektywne zarządzanie logistyką zrównoważonego rozwoju</a:t>
            </a:r>
          </a:p>
          <a:p>
            <a:r>
              <a:rPr lang="pl-PL" dirty="0"/>
              <a:t>Bezpieczeństwo w zrównoważonej logistyce</a:t>
            </a:r>
          </a:p>
          <a:p>
            <a:r>
              <a:rPr lang="pl-PL" dirty="0"/>
              <a:t>Innowacyjne technologie w logistyce</a:t>
            </a:r>
          </a:p>
          <a:p>
            <a:r>
              <a:rPr lang="pl-PL" dirty="0"/>
              <a:t>Analiza danych i systemy w chmurze w zarządzaniu</a:t>
            </a:r>
          </a:p>
          <a:p>
            <a:r>
              <a:rPr lang="pl-PL" dirty="0"/>
              <a:t>Sztuczna inteligencja w branży logistycznej</a:t>
            </a:r>
          </a:p>
          <a:p>
            <a:r>
              <a:rPr lang="pl-PL" dirty="0"/>
              <a:t>Excel</a:t>
            </a:r>
          </a:p>
          <a:p>
            <a:r>
              <a:rPr lang="pl-PL" dirty="0" err="1"/>
              <a:t>Cyberbezpieczeństwo</a:t>
            </a:r>
            <a:endParaRPr lang="pl-PL" dirty="0"/>
          </a:p>
          <a:p>
            <a:r>
              <a:rPr lang="pl-PL" dirty="0"/>
              <a:t>Business English</a:t>
            </a:r>
          </a:p>
          <a:p>
            <a:r>
              <a:rPr lang="pl-PL" dirty="0"/>
              <a:t>Szkolenia CILT</a:t>
            </a:r>
          </a:p>
          <a:p>
            <a:r>
              <a:rPr lang="pl-PL" dirty="0"/>
              <a:t>Zarządzanie zmianą</a:t>
            </a:r>
          </a:p>
          <a:p>
            <a:r>
              <a:rPr lang="pl-PL" dirty="0"/>
              <a:t>Zarządzanie konfliktem</a:t>
            </a:r>
          </a:p>
          <a:p>
            <a:r>
              <a:rPr lang="pl-PL" dirty="0"/>
              <a:t>Zarządzanie czasem</a:t>
            </a:r>
          </a:p>
          <a:p>
            <a:r>
              <a:rPr lang="pl-PL" dirty="0"/>
              <a:t>Prezentacje i wystąpienia publiczne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63775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42" y="919483"/>
            <a:ext cx="5400600" cy="3956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6 – Szkolenia/ kursy dla kadry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1890" y="1691605"/>
            <a:ext cx="4968552" cy="5688632"/>
          </a:xfrm>
        </p:spPr>
        <p:txBody>
          <a:bodyPr>
            <a:normAutofit/>
          </a:bodyPr>
          <a:lstStyle/>
          <a:p>
            <a:r>
              <a:rPr lang="pl-PL" dirty="0"/>
              <a:t>Innowacyjne technologie w logistyce</a:t>
            </a:r>
          </a:p>
          <a:p>
            <a:r>
              <a:rPr lang="pl-PL" dirty="0"/>
              <a:t>Sztuczna inteligencja w branży logistycznej</a:t>
            </a:r>
          </a:p>
          <a:p>
            <a:r>
              <a:rPr lang="pl-PL" dirty="0"/>
              <a:t>Automatyzacja i robotyzacja w logistyce</a:t>
            </a:r>
          </a:p>
          <a:p>
            <a:r>
              <a:rPr lang="pl-PL" dirty="0"/>
              <a:t>Ekologiczne technologie w logistyce</a:t>
            </a:r>
          </a:p>
          <a:p>
            <a:r>
              <a:rPr lang="pl-PL" dirty="0"/>
              <a:t>Zielona logistyka</a:t>
            </a:r>
          </a:p>
          <a:p>
            <a:r>
              <a:rPr lang="pl-PL" dirty="0"/>
              <a:t>Recykling odpadów produkowanych przez magazyn</a:t>
            </a:r>
          </a:p>
          <a:p>
            <a:r>
              <a:rPr lang="pl-PL" dirty="0"/>
              <a:t>Budowanie zrównoważonych rozwiązań</a:t>
            </a:r>
          </a:p>
          <a:p>
            <a:r>
              <a:rPr lang="pl-PL" dirty="0"/>
              <a:t>Programowanie sterownika PLC</a:t>
            </a:r>
          </a:p>
          <a:p>
            <a:r>
              <a:rPr lang="pl-PL" dirty="0"/>
              <a:t>Projektowanie uniwersalne</a:t>
            </a:r>
          </a:p>
          <a:p>
            <a:r>
              <a:rPr lang="pl-PL" dirty="0"/>
              <a:t>Wizyty studyjne</a:t>
            </a:r>
          </a:p>
          <a:p>
            <a:r>
              <a:rPr lang="pl-PL" dirty="0"/>
              <a:t>Konferencje naukowe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23639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488" y="909755"/>
            <a:ext cx="5400600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Zadanie 7 – Ograniczenie zjawiska przedwczesnego kończenia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7382" y="2843733"/>
            <a:ext cx="4435027" cy="2736304"/>
          </a:xfrm>
        </p:spPr>
        <p:txBody>
          <a:bodyPr>
            <a:normAutofit/>
          </a:bodyPr>
          <a:lstStyle/>
          <a:p>
            <a:r>
              <a:rPr lang="pl-PL" dirty="0"/>
              <a:t>Zajęcia wyrównawcze z matematyki</a:t>
            </a:r>
          </a:p>
          <a:p>
            <a:r>
              <a:rPr lang="pl-PL" dirty="0"/>
              <a:t>Excel</a:t>
            </a:r>
          </a:p>
          <a:p>
            <a:r>
              <a:rPr lang="pl-PL" dirty="0"/>
              <a:t>Zajęcia rozwijające kompetencje cyfrowe</a:t>
            </a:r>
          </a:p>
          <a:p>
            <a:r>
              <a:rPr lang="pl-PL" dirty="0"/>
              <a:t>Lekcje pokazowe dla uczniów szkół średnich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573B9D-0DB4-4A30-AABF-E17D622D1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18121"/>
          <a:stretch>
            <a:fillRect/>
          </a:stretch>
        </p:blipFill>
        <p:spPr>
          <a:xfrm>
            <a:off x="0" y="900113"/>
            <a:ext cx="4625826" cy="5759726"/>
          </a:xfrm>
        </p:spPr>
      </p:pic>
    </p:spTree>
    <p:extLst>
      <p:ext uri="{BB962C8B-B14F-4D97-AF65-F5344CB8AC3E}">
        <p14:creationId xmlns:p14="http://schemas.microsoft.com/office/powerpoint/2010/main" val="4209247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309</TotalTime>
  <Words>466</Words>
  <Application>Microsoft Office PowerPoint</Application>
  <PresentationFormat>Niestandardowy</PresentationFormat>
  <Paragraphs>98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Motyw pakietu Office</vt:lpstr>
      <vt:lpstr>Kształtowanie kompetencji w obszarze logistyki jako odpowiedź na zmieniające się potrzeby rynku pracy w dobie wyzwań Zielonego Ładu i transformacji cyfrowej</vt:lpstr>
      <vt:lpstr>Okres realizacji projektu</vt:lpstr>
      <vt:lpstr>Zadanie 1 – studia licencjackie  CYFRYZACJA SYSTEMÓW LOGISTYCZNYCH</vt:lpstr>
      <vt:lpstr>Zadanie 2 – studia licencjackie  ZRÓWNOWAŻONA LOGISTYKA HANDLU  I DYSTRYBUCJI</vt:lpstr>
      <vt:lpstr>Zadanie 3 – studia magisterskie  ZRÓWNOWAŻONY ROZWÓJ W LOGISTYCE PRZYSZŁOŚCI</vt:lpstr>
      <vt:lpstr>Zadanie 4 – Staże</vt:lpstr>
      <vt:lpstr>Zadanie 5 – Szkolenia/ kursy dla studentów</vt:lpstr>
      <vt:lpstr>Zadanie 6 – Szkolenia/ kursy dla kadry</vt:lpstr>
      <vt:lpstr>Zadanie 7 – Ograniczenie zjawiska przedwczesnego kończenia nauki</vt:lpstr>
      <vt:lpstr>Zadanie 8 – Powołanie zespołu edukatorów programów dydaktycznych wykorzystujących VR</vt:lpstr>
      <vt:lpstr>Zadanie 9 – Laboratorium logistyczno - magazynowe</vt:lpstr>
      <vt:lpstr>Wskaźniki</vt:lpstr>
      <vt:lpstr>projekty@msl.com.pl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IT</cp:lastModifiedBy>
  <cp:revision>29</cp:revision>
  <dcterms:created xsi:type="dcterms:W3CDTF">2022-06-22T09:40:44Z</dcterms:created>
  <dcterms:modified xsi:type="dcterms:W3CDTF">2025-03-18T11:55:04Z</dcterms:modified>
</cp:coreProperties>
</file>